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7" r:id="rId13"/>
  </p:sldIdLst>
  <p:sldSz cx="9144000" cy="5143500" type="screen16x9"/>
  <p:notesSz cx="6858000" cy="9144000"/>
  <p:embeddedFontLst>
    <p:embeddedFont>
      <p:font typeface="Oswald" panose="020B0604020202020204" charset="0"/>
      <p:regular r:id="rId15"/>
      <p:bold r:id="rId16"/>
    </p:embeddedFont>
    <p:embeddedFont>
      <p:font typeface="Source Code Pro" panose="020B050903040302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E90"/>
    <a:srgbClr val="057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52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we sign up?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633fea934_2_163:notes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a633fea934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33fea934_2_194:notes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a633fea934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f3c349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f3c349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633fea934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633fea934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633fea934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633fea934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633fea93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633fea93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633fea934_9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633fea934_9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Source Code Pro"/>
              <a:buChar char="●"/>
            </a:pPr>
            <a:r>
              <a:rPr lang="en" sz="14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At the end of the season, a prize will be awarded to:</a:t>
            </a:r>
            <a:endParaRPr sz="14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787400" lvl="1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Source Code Pro"/>
              <a:buChar char="−"/>
            </a:pPr>
            <a:r>
              <a:rPr lang="en">
                <a:solidFill>
                  <a:srgbClr val="11111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3 students with the most points (or the first 3 that reach all possible points.</a:t>
            </a:r>
            <a:endParaRPr>
              <a:solidFill>
                <a:srgbClr val="11111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787400" lvl="1" indent="-2730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Source Code Pro"/>
              <a:buChar char="−"/>
            </a:pPr>
            <a:r>
              <a:rPr lang="en">
                <a:solidFill>
                  <a:srgbClr val="11111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classroom (all students) with the most points at the end of the season (or the first classroom that reaches the total number of points).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f2b8c17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f2b8c172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633fea934_2_122:notes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633fea934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33fea934_2_143:notes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a633fea934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172" y="547607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57172" y="1546166"/>
            <a:ext cx="40155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673927" y="1546166"/>
            <a:ext cx="40155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172" y="547607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172" y="1546166"/>
            <a:ext cx="82287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172" y="547607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457172" y="1546166"/>
            <a:ext cx="82287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F916BE-B5DC-4FCD-A751-233A4D289BE6}"/>
              </a:ext>
            </a:extLst>
          </p:cNvPr>
          <p:cNvSpPr/>
          <p:nvPr/>
        </p:nvSpPr>
        <p:spPr>
          <a:xfrm>
            <a:off x="0" y="-650"/>
            <a:ext cx="9144000" cy="3076425"/>
          </a:xfrm>
          <a:prstGeom prst="rect">
            <a:avLst/>
          </a:prstGeom>
          <a:solidFill>
            <a:srgbClr val="05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i="1" dirty="0"/>
              <a:t>The Santa Fe Alliance for Science </a:t>
            </a:r>
            <a:br>
              <a:rPr lang="en" sz="5100" dirty="0">
                <a:solidFill>
                  <a:srgbClr val="000000"/>
                </a:solidFill>
              </a:rPr>
            </a:br>
            <a:r>
              <a:rPr lang="en" sz="5100" i="1" dirty="0"/>
              <a:t>Adopt-a-School </a:t>
            </a:r>
            <a:endParaRPr sz="5100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539944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C8E90"/>
                </a:solidFill>
              </a:rPr>
              <a:t>STEM Explorers! -</a:t>
            </a:r>
            <a:endParaRPr dirty="0">
              <a:solidFill>
                <a:srgbClr val="8C8E9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C8E90"/>
                </a:solidFill>
              </a:rPr>
              <a:t>Online Program (pilot)</a:t>
            </a:r>
            <a:endParaRPr dirty="0">
              <a:solidFill>
                <a:srgbClr val="8C8E9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4DFED3B-6857-4BFC-940B-5DD707810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02"/>
          <a:stretch/>
        </p:blipFill>
        <p:spPr>
          <a:xfrm>
            <a:off x="6556927" y="3338449"/>
            <a:ext cx="2136648" cy="1320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/>
        </p:nvSpPr>
        <p:spPr>
          <a:xfrm>
            <a:off x="130947" y="155732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strike="noStrike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Week 3 - Released December 14</a:t>
            </a:r>
            <a:r>
              <a:rPr lang="en" sz="2500" i="1" strike="noStrike" baseline="30000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2500" i="1" strike="noStrike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, 38 points</a:t>
            </a:r>
            <a:endParaRPr sz="25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196700" y="1377311"/>
            <a:ext cx="1244100" cy="1238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Examples</a:t>
            </a: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Secrets in Code 3</a:t>
            </a: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1514975" y="1377314"/>
            <a:ext cx="1410000" cy="165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Project</a:t>
            </a: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Secrets in Code Ex DIY Cipher Wheel</a:t>
            </a: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Stuff: Scissors, paper bag, ruler, marker, paper clip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4774023" y="1384298"/>
            <a:ext cx="1180059" cy="1079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strike="noStrike" dirty="0">
                <a:latin typeface="Oswald"/>
                <a:ea typeface="Oswald"/>
                <a:cs typeface="Oswald"/>
                <a:sym typeface="Oswald"/>
              </a:rPr>
              <a:t>Survey</a:t>
            </a:r>
            <a:endParaRPr sz="13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3030824" y="1384298"/>
            <a:ext cx="1659000" cy="1238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 dirty="0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 dirty="0">
                <a:latin typeface="Oswald"/>
                <a:ea typeface="Oswald"/>
                <a:cs typeface="Oswald"/>
                <a:sym typeface="Oswald"/>
              </a:rPr>
              <a:t>Video: How we move 2</a:t>
            </a: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 dirty="0">
                <a:latin typeface="Oswald"/>
                <a:ea typeface="Oswald"/>
                <a:cs typeface="Oswald"/>
                <a:sym typeface="Oswald"/>
              </a:rPr>
              <a:t>Please: What words did we learn?</a:t>
            </a:r>
            <a:endParaRPr sz="12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3030824" y="2688471"/>
            <a:ext cx="1659000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 dirty="0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 dirty="0">
                <a:latin typeface="Oswald"/>
                <a:ea typeface="Oswald"/>
                <a:cs typeface="Oswald"/>
                <a:sym typeface="Oswald"/>
              </a:rPr>
              <a:t>Please: balancing act</a:t>
            </a:r>
            <a:endParaRPr sz="12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453595" y="912516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3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1818780" y="912516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10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445574" y="928159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4949302" y="920597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968" y="3732648"/>
            <a:ext cx="1429265" cy="101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975" y="3767097"/>
            <a:ext cx="1364610" cy="94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4316" y="3732648"/>
            <a:ext cx="1421101" cy="10367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66;p34">
            <a:extLst>
              <a:ext uri="{FF2B5EF4-FFF2-40B4-BE49-F238E27FC236}">
                <a16:creationId xmlns:a16="http://schemas.microsoft.com/office/drawing/2014/main" id="{B926674E-8B45-431C-AC7F-3AD11BE4A19D}"/>
              </a:ext>
            </a:extLst>
          </p:cNvPr>
          <p:cNvSpPr txBox="1"/>
          <p:nvPr/>
        </p:nvSpPr>
        <p:spPr>
          <a:xfrm>
            <a:off x="6059931" y="1383384"/>
            <a:ext cx="1327200" cy="1298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 dirty="0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 dirty="0">
                <a:latin typeface="Oswald"/>
                <a:ea typeface="Oswald"/>
                <a:cs typeface="Oswald"/>
                <a:sym typeface="Oswald"/>
              </a:rPr>
              <a:t>Video: Fibonacci numbers</a:t>
            </a:r>
            <a:br>
              <a:rPr lang="en" sz="12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200" dirty="0"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" sz="1200" i="1" strike="noStrike" dirty="0">
                <a:latin typeface="Oswald"/>
                <a:ea typeface="Oswald"/>
                <a:cs typeface="Oswald"/>
                <a:sym typeface="Oswald"/>
              </a:rPr>
              <a:t>Golden ratio (graph paper, ruler, pen)</a:t>
            </a:r>
            <a:endParaRPr sz="12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" name="Google Shape;269;p34">
            <a:extLst>
              <a:ext uri="{FF2B5EF4-FFF2-40B4-BE49-F238E27FC236}">
                <a16:creationId xmlns:a16="http://schemas.microsoft.com/office/drawing/2014/main" id="{2C6BAE68-2DA7-449E-BE88-AF17E28121FC}"/>
              </a:ext>
            </a:extLst>
          </p:cNvPr>
          <p:cNvSpPr txBox="1"/>
          <p:nvPr/>
        </p:nvSpPr>
        <p:spPr>
          <a:xfrm>
            <a:off x="7461568" y="1377311"/>
            <a:ext cx="1493100" cy="148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Project</a:t>
            </a: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Fibonacci numbers</a:t>
            </a:r>
            <a:br>
              <a:rPr lang="en" sz="12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Measure ratios things around the house (newspaper, books, etc)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276;p34">
            <a:extLst>
              <a:ext uri="{FF2B5EF4-FFF2-40B4-BE49-F238E27FC236}">
                <a16:creationId xmlns:a16="http://schemas.microsoft.com/office/drawing/2014/main" id="{3562A6B7-2078-4606-9E2C-E967D9C8C61E}"/>
              </a:ext>
            </a:extLst>
          </p:cNvPr>
          <p:cNvSpPr txBox="1"/>
          <p:nvPr/>
        </p:nvSpPr>
        <p:spPr>
          <a:xfrm>
            <a:off x="6308781" y="919690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277;p34">
            <a:extLst>
              <a:ext uri="{FF2B5EF4-FFF2-40B4-BE49-F238E27FC236}">
                <a16:creationId xmlns:a16="http://schemas.microsoft.com/office/drawing/2014/main" id="{9E6742AF-CB26-40A1-9E5A-B4CCE6C4053F}"/>
              </a:ext>
            </a:extLst>
          </p:cNvPr>
          <p:cNvSpPr txBox="1"/>
          <p:nvPr/>
        </p:nvSpPr>
        <p:spPr>
          <a:xfrm>
            <a:off x="7793368" y="913610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 dirty="0">
                <a:latin typeface="Oswald"/>
                <a:ea typeface="Oswald"/>
                <a:cs typeface="Oswald"/>
                <a:sym typeface="Oswald"/>
              </a:rPr>
              <a:t>10</a:t>
            </a:r>
            <a:endParaRPr sz="22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" name="Google Shape;272;p34">
            <a:extLst>
              <a:ext uri="{FF2B5EF4-FFF2-40B4-BE49-F238E27FC236}">
                <a16:creationId xmlns:a16="http://schemas.microsoft.com/office/drawing/2014/main" id="{C0DE3394-1987-42E1-970A-E20D7B43D0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2016" y="3701355"/>
            <a:ext cx="1432530" cy="1065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89B862-F843-4DD9-90DF-D4949E09B238}"/>
              </a:ext>
            </a:extLst>
          </p:cNvPr>
          <p:cNvSpPr/>
          <p:nvPr/>
        </p:nvSpPr>
        <p:spPr>
          <a:xfrm>
            <a:off x="0" y="-650"/>
            <a:ext cx="4572000" cy="5144150"/>
          </a:xfrm>
          <a:prstGeom prst="rect">
            <a:avLst/>
          </a:prstGeom>
          <a:solidFill>
            <a:srgbClr val="05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265500" y="1078749"/>
            <a:ext cx="4045200" cy="2451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we need from teachers?</a:t>
            </a:r>
            <a:endParaRPr dirty="0"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2"/>
          </p:nvPr>
        </p:nvSpPr>
        <p:spPr>
          <a:xfrm>
            <a:off x="4775200" y="80791"/>
            <a:ext cx="4103300" cy="4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30-45 minutes for introduction/conclusion. </a:t>
            </a:r>
            <a:endParaRPr lang="en-US"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600" dirty="0"/>
              <a:t>Make parents aware of this pilot.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600" dirty="0"/>
              <a:t>Project is self-motivating but a nudge here and there is appreciated.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C0F8-8224-452D-BEA2-CDEEE447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2200" dirty="0"/>
              <a:t>SFPS Community Resources: </a:t>
            </a:r>
            <a:br>
              <a:rPr lang="en-US" sz="2200" dirty="0"/>
            </a:br>
            <a:r>
              <a:rPr lang="en-US" sz="2200" dirty="0"/>
              <a:t>https://tinyurl.com/y2eg725a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9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BEA7CB-9025-472F-BF83-74C7F8AAEADE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goal of this online program?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939500" y="359400"/>
            <a:ext cx="3837000" cy="4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C8E90"/>
                </a:solidFill>
              </a:rPr>
              <a:t>For the students participating:</a:t>
            </a:r>
            <a:endParaRPr dirty="0">
              <a:solidFill>
                <a:srgbClr val="8C8E9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b="1" dirty="0">
                <a:solidFill>
                  <a:schemeClr val="bg2"/>
                </a:solidFill>
              </a:rPr>
              <a:t>Introduce</a:t>
            </a:r>
            <a:r>
              <a:rPr lang="en" dirty="0">
                <a:solidFill>
                  <a:srgbClr val="8C8E90"/>
                </a:solidFill>
              </a:rPr>
              <a:t> new, diverse STEM topics.</a:t>
            </a:r>
            <a:endParaRPr dirty="0">
              <a:solidFill>
                <a:srgbClr val="8C8E9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>
                <a:solidFill>
                  <a:srgbClr val="8C8E90"/>
                </a:solidFill>
              </a:rPr>
              <a:t>Walk through the </a:t>
            </a:r>
            <a:r>
              <a:rPr lang="en" b="1" dirty="0">
                <a:solidFill>
                  <a:schemeClr val="bg2"/>
                </a:solidFill>
              </a:rPr>
              <a:t>scientific</a:t>
            </a:r>
            <a:r>
              <a:rPr lang="en" b="1" dirty="0">
                <a:solidFill>
                  <a:srgbClr val="8C8E90"/>
                </a:solidFill>
              </a:rPr>
              <a:t> </a:t>
            </a:r>
            <a:r>
              <a:rPr lang="en" b="1" dirty="0">
                <a:solidFill>
                  <a:schemeClr val="bg2"/>
                </a:solidFill>
              </a:rPr>
              <a:t>process</a:t>
            </a:r>
            <a:r>
              <a:rPr lang="en" b="1" dirty="0">
                <a:solidFill>
                  <a:srgbClr val="8C8E90"/>
                </a:solidFill>
              </a:rPr>
              <a:t> </a:t>
            </a:r>
            <a:r>
              <a:rPr lang="en" dirty="0">
                <a:solidFill>
                  <a:srgbClr val="8C8E90"/>
                </a:solidFill>
              </a:rPr>
              <a:t>with short, </a:t>
            </a:r>
            <a:r>
              <a:rPr lang="en" b="1" dirty="0">
                <a:solidFill>
                  <a:schemeClr val="bg2"/>
                </a:solidFill>
              </a:rPr>
              <a:t>simple</a:t>
            </a:r>
            <a:r>
              <a:rPr lang="en" b="1" dirty="0">
                <a:solidFill>
                  <a:srgbClr val="8C8E90"/>
                </a:solidFill>
              </a:rPr>
              <a:t> </a:t>
            </a:r>
            <a:r>
              <a:rPr lang="en" b="1" dirty="0">
                <a:solidFill>
                  <a:schemeClr val="bg2"/>
                </a:solidFill>
              </a:rPr>
              <a:t>examples</a:t>
            </a:r>
            <a:r>
              <a:rPr lang="en" dirty="0">
                <a:solidFill>
                  <a:srgbClr val="8C8E90"/>
                </a:solidFill>
              </a:rPr>
              <a:t>.</a:t>
            </a:r>
            <a:endParaRPr dirty="0">
              <a:solidFill>
                <a:srgbClr val="8C8E9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dirty="0">
                <a:solidFill>
                  <a:schemeClr val="bg2"/>
                </a:solidFill>
              </a:rPr>
              <a:t>Inspire</a:t>
            </a:r>
            <a:r>
              <a:rPr lang="en" dirty="0">
                <a:solidFill>
                  <a:srgbClr val="8C8E90"/>
                </a:solidFill>
              </a:rPr>
              <a:t> students to investigate topics that are interesting to them.</a:t>
            </a:r>
            <a:endParaRPr dirty="0">
              <a:solidFill>
                <a:srgbClr val="8C8E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990767-1D0C-4125-B138-678B7EB51109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333933"/>
            <a:ext cx="4045200" cy="41639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How are </a:t>
            </a:r>
            <a:r>
              <a:rPr lang="en-US" sz="3600"/>
              <a:t>students motivated?</a:t>
            </a:r>
            <a:endParaRPr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E535B-E44E-4C6B-9868-AF21D21F3C0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3302" y="489786"/>
            <a:ext cx="3837000" cy="4163927"/>
          </a:xfrm>
        </p:spPr>
        <p:txBody>
          <a:bodyPr/>
          <a:lstStyle/>
          <a:p>
            <a:r>
              <a:rPr lang="en-US" sz="1600" dirty="0">
                <a:solidFill>
                  <a:srgbClr val="8C8E90"/>
                </a:solidFill>
              </a:rPr>
              <a:t>Participation incentives programs have </a:t>
            </a:r>
            <a:r>
              <a:rPr lang="en-US" sz="1600" b="1" dirty="0">
                <a:solidFill>
                  <a:schemeClr val="bg2"/>
                </a:solidFill>
              </a:rPr>
              <a:t>positive effects </a:t>
            </a:r>
            <a:r>
              <a:rPr lang="en-US" sz="1600" dirty="0">
                <a:solidFill>
                  <a:srgbClr val="8C8E90"/>
                </a:solidFill>
              </a:rPr>
              <a:t>on improving </a:t>
            </a:r>
            <a:r>
              <a:rPr lang="en-US" sz="1600" b="1" dirty="0">
                <a:solidFill>
                  <a:schemeClr val="bg2"/>
                </a:solidFill>
              </a:rPr>
              <a:t>engagement</a:t>
            </a:r>
            <a:r>
              <a:rPr lang="en-US" sz="1600" dirty="0">
                <a:solidFill>
                  <a:srgbClr val="8C8E90"/>
                </a:solidFill>
              </a:rPr>
              <a:t>.</a:t>
            </a:r>
          </a:p>
          <a:p>
            <a:r>
              <a:rPr lang="en-US" sz="1600" dirty="0">
                <a:solidFill>
                  <a:srgbClr val="8C8E90"/>
                </a:solidFill>
              </a:rPr>
              <a:t>They also increase perceived motivation </a:t>
            </a:r>
            <a:r>
              <a:rPr lang="en-US" sz="1600" b="1" dirty="0">
                <a:solidFill>
                  <a:schemeClr val="bg2"/>
                </a:solidFill>
              </a:rPr>
              <a:t>across age and gender</a:t>
            </a:r>
            <a:r>
              <a:rPr lang="en-US" sz="1600" dirty="0">
                <a:solidFill>
                  <a:srgbClr val="8C8E90"/>
                </a:solidFill>
              </a:rPr>
              <a:t>.</a:t>
            </a:r>
          </a:p>
          <a:p>
            <a:r>
              <a:rPr lang="en-US" sz="1600" b="1" dirty="0">
                <a:solidFill>
                  <a:schemeClr val="bg2"/>
                </a:solidFill>
              </a:rPr>
              <a:t>Points-based</a:t>
            </a:r>
            <a:r>
              <a:rPr lang="en-US" sz="1600" dirty="0">
                <a:solidFill>
                  <a:srgbClr val="8C8E90"/>
                </a:solidFill>
              </a:rPr>
              <a:t> system, due-date </a:t>
            </a:r>
            <a:r>
              <a:rPr lang="en-US" sz="1600" b="1" dirty="0">
                <a:solidFill>
                  <a:schemeClr val="bg2"/>
                </a:solidFill>
              </a:rPr>
              <a:t>flexibility</a:t>
            </a:r>
            <a:r>
              <a:rPr lang="en-US" sz="1600" dirty="0">
                <a:solidFill>
                  <a:srgbClr val="8C8E90"/>
                </a:solidFill>
              </a:rPr>
              <a:t>, </a:t>
            </a:r>
            <a:r>
              <a:rPr lang="en-US" sz="1600" b="1" dirty="0">
                <a:solidFill>
                  <a:schemeClr val="bg2"/>
                </a:solidFill>
              </a:rPr>
              <a:t>prizes</a:t>
            </a:r>
            <a:r>
              <a:rPr lang="en-US" sz="1600" dirty="0">
                <a:solidFill>
                  <a:srgbClr val="8C8E90"/>
                </a:solidFill>
              </a:rPr>
              <a:t>/awards are the top three main motivators in a gamified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CAF88-C196-4834-BA33-B6CB230E2E15}"/>
              </a:ext>
            </a:extLst>
          </p:cNvPr>
          <p:cNvSpPr/>
          <p:nvPr/>
        </p:nvSpPr>
        <p:spPr>
          <a:xfrm>
            <a:off x="0" y="1543050"/>
            <a:ext cx="9144000" cy="2039932"/>
          </a:xfrm>
          <a:prstGeom prst="rect">
            <a:avLst/>
          </a:prstGeom>
          <a:solidFill>
            <a:srgbClr val="05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STEM Explorers Pilot: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195825" y="1289650"/>
            <a:ext cx="3551700" cy="32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Code Pro"/>
              <a:buChar char="●"/>
            </a:pPr>
            <a:r>
              <a:rPr lang="en" sz="1300" dirty="0">
                <a:solidFill>
                  <a:srgbClr val="000000"/>
                </a:solidFill>
              </a:rPr>
              <a:t>Videos are produced with STEM subjects, that encourage students </a:t>
            </a:r>
            <a:r>
              <a:rPr lang="en" sz="1300" b="1" dirty="0">
                <a:solidFill>
                  <a:srgbClr val="000000"/>
                </a:solidFill>
              </a:rPr>
              <a:t>(4th, 5th grade)</a:t>
            </a:r>
            <a:r>
              <a:rPr lang="en" sz="1300" dirty="0">
                <a:solidFill>
                  <a:srgbClr val="000000"/>
                </a:solidFill>
              </a:rPr>
              <a:t> to learn and practice new topics that might interest them.</a:t>
            </a:r>
            <a:endParaRPr sz="1300" dirty="0">
              <a:solidFill>
                <a:srgbClr val="000000"/>
              </a:solidFill>
            </a:endParaRPr>
          </a:p>
          <a:p>
            <a:pPr marL="3937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Code Pro"/>
              <a:buChar char="●"/>
            </a:pPr>
            <a:r>
              <a:rPr lang="en" sz="1300" dirty="0">
                <a:solidFill>
                  <a:srgbClr val="000000"/>
                </a:solidFill>
              </a:rPr>
              <a:t>Videos contain topics explained by volunteer scientists and engineers.</a:t>
            </a:r>
            <a:endParaRPr sz="1300" dirty="0">
              <a:solidFill>
                <a:srgbClr val="000000"/>
              </a:solidFill>
            </a:endParaRPr>
          </a:p>
          <a:p>
            <a:pPr marL="3937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Code Pro"/>
              <a:buChar char="●"/>
            </a:pPr>
            <a:r>
              <a:rPr lang="en" sz="1300" dirty="0">
                <a:solidFill>
                  <a:srgbClr val="000000"/>
                </a:solidFill>
              </a:rPr>
              <a:t>Topics will include:</a:t>
            </a:r>
            <a:endParaRPr sz="1300" dirty="0">
              <a:solidFill>
                <a:srgbClr val="000000"/>
              </a:solidFill>
            </a:endParaRPr>
          </a:p>
          <a:p>
            <a:pPr marL="78740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Math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Statistics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Computer science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Health science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And more!</a:t>
            </a:r>
            <a:endParaRPr sz="1100" dirty="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3914625" y="189375"/>
            <a:ext cx="5147700" cy="4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Code Pro"/>
              <a:buChar char="●"/>
            </a:pPr>
            <a:r>
              <a:rPr lang="en" sz="1300" dirty="0">
                <a:solidFill>
                  <a:srgbClr val="000000"/>
                </a:solidFill>
              </a:rPr>
              <a:t>Each video has an amount of activities worth a certain amount of points:</a:t>
            </a:r>
            <a:endParaRPr sz="1300" dirty="0">
              <a:solidFill>
                <a:srgbClr val="000000"/>
              </a:solidFill>
            </a:endParaRPr>
          </a:p>
          <a:p>
            <a:pPr marL="787400" lvl="1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Reading (2 points) 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Examples (3 points)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Activities (5 points)</a:t>
            </a:r>
            <a:endParaRPr sz="1100" dirty="0">
              <a:solidFill>
                <a:srgbClr val="111111"/>
              </a:solidFill>
            </a:endParaRPr>
          </a:p>
          <a:p>
            <a:pPr marL="787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Code Pro"/>
              <a:buChar char="−"/>
            </a:pPr>
            <a:r>
              <a:rPr lang="en" sz="1100" dirty="0">
                <a:solidFill>
                  <a:srgbClr val="111111"/>
                </a:solidFill>
              </a:rPr>
              <a:t>Projects or Alternative Option (10 points) </a:t>
            </a:r>
            <a:endParaRPr sz="1100" dirty="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111111"/>
                </a:solidFill>
              </a:rPr>
              <a:t>A Volunteer from the SFAFS:</a:t>
            </a:r>
            <a:endParaRPr sz="1300" b="1" dirty="0">
              <a:solidFill>
                <a:srgbClr val="11111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1111"/>
              </a:buClr>
              <a:buSzPts val="1300"/>
              <a:buChar char="-"/>
            </a:pPr>
            <a:r>
              <a:rPr lang="en" sz="1300" dirty="0">
                <a:solidFill>
                  <a:srgbClr val="111111"/>
                </a:solidFill>
              </a:rPr>
              <a:t>Introduces the pilot program to all students (rules, prizes, etc).</a:t>
            </a:r>
            <a:endParaRPr sz="1300" dirty="0">
              <a:solidFill>
                <a:srgbClr val="11111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Char char="-"/>
            </a:pPr>
            <a:r>
              <a:rPr lang="en-US" sz="1300" dirty="0">
                <a:solidFill>
                  <a:srgbClr val="111111"/>
                </a:solidFill>
              </a:rPr>
              <a:t>The Adopt-a-School Team is available to answer questions via Zoom.</a:t>
            </a:r>
            <a:endParaRPr sz="1300" dirty="0">
              <a:solidFill>
                <a:srgbClr val="11111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Char char="-"/>
            </a:pPr>
            <a:r>
              <a:rPr lang="en" sz="1300" dirty="0">
                <a:solidFill>
                  <a:srgbClr val="111111"/>
                </a:solidFill>
              </a:rPr>
              <a:t>"Comes back” at the start of the week, ask questions about how it went, etc.</a:t>
            </a:r>
            <a:endParaRPr sz="1100" dirty="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1111"/>
                </a:solidFill>
              </a:rPr>
              <a:t>If there are questions for teachers, we provide an </a:t>
            </a:r>
            <a:r>
              <a:rPr lang="en" b="1" i="1" u="sng" dirty="0">
                <a:solidFill>
                  <a:srgbClr val="111111"/>
                </a:solidFill>
              </a:rPr>
              <a:t>Educator’s Guide to our video catalogue.</a:t>
            </a:r>
            <a:endParaRPr b="1" i="1" u="sng" dirty="0">
              <a:solidFill>
                <a:srgbClr val="111111"/>
              </a:solidFill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program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does it take place?</a:t>
            </a:r>
            <a:endParaRPr dirty="0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70" y="1247600"/>
            <a:ext cx="4384525" cy="359996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26"/>
          <p:cNvSpPr/>
          <p:nvPr/>
        </p:nvSpPr>
        <p:spPr>
          <a:xfrm>
            <a:off x="869894" y="1565025"/>
            <a:ext cx="3683100" cy="64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869894" y="2263650"/>
            <a:ext cx="3683100" cy="64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869869" y="2886050"/>
            <a:ext cx="3683100" cy="68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209569" y="2263650"/>
            <a:ext cx="603300" cy="64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209569" y="2909300"/>
            <a:ext cx="603300" cy="64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4294967295"/>
          </p:nvPr>
        </p:nvSpPr>
        <p:spPr>
          <a:xfrm>
            <a:off x="4651095" y="237066"/>
            <a:ext cx="4181205" cy="424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Prizes:</a:t>
            </a:r>
            <a:endParaRPr lang="en" sz="12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A</a:t>
            </a:r>
            <a:r>
              <a:rPr lang="en-US" sz="1200" dirty="0"/>
              <a:t>m</a:t>
            </a:r>
            <a:r>
              <a:rPr lang="en" sz="1200" dirty="0"/>
              <a:t>azon gift card: </a:t>
            </a:r>
          </a:p>
          <a:p>
            <a:pPr lvl="1" indent="-330200">
              <a:spcBef>
                <a:spcPts val="0"/>
              </a:spcBef>
              <a:buSzPts val="1600"/>
              <a:buChar char="-"/>
            </a:pPr>
            <a:r>
              <a:rPr lang="en" sz="1050" dirty="0"/>
              <a:t>$50, $30, $20 for students.</a:t>
            </a:r>
          </a:p>
          <a:p>
            <a:pPr lvl="1" indent="-330200">
              <a:spcBef>
                <a:spcPts val="0"/>
              </a:spcBef>
              <a:buSzPts val="1600"/>
              <a:buChar char="-"/>
            </a:pPr>
            <a:r>
              <a:rPr lang="en" sz="1050" dirty="0"/>
              <a:t>$100 and $50 for teachers.</a:t>
            </a:r>
          </a:p>
          <a:p>
            <a:pPr indent="-330200">
              <a:buSzPts val="1600"/>
              <a:buFont typeface="Source Code Pro"/>
              <a:buChar char="-"/>
            </a:pPr>
            <a:r>
              <a:rPr lang="en" sz="1200" dirty="0"/>
              <a:t>W</a:t>
            </a:r>
            <a:r>
              <a:rPr lang="en-US" sz="1200" dirty="0" err="1"/>
              <a:t>i</a:t>
            </a:r>
            <a:r>
              <a:rPr lang="en" sz="1200" dirty="0"/>
              <a:t>nning student (1) has m</a:t>
            </a:r>
            <a:r>
              <a:rPr lang="en-US" sz="1200" dirty="0" err="1"/>
              <a:t>ost</a:t>
            </a:r>
            <a:r>
              <a:rPr lang="en-US" sz="1200" dirty="0"/>
              <a:t> points or first to reach all points possible.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N</a:t>
            </a:r>
            <a:r>
              <a:rPr lang="en-US" sz="1200" dirty="0"/>
              <a:t>e</a:t>
            </a:r>
            <a:r>
              <a:rPr lang="en" sz="1200" dirty="0"/>
              <a:t>xt place: 1</a:t>
            </a:r>
            <a:r>
              <a:rPr lang="en" sz="1200" baseline="30000" dirty="0"/>
              <a:t>st</a:t>
            </a:r>
            <a:r>
              <a:rPr lang="en" sz="1200" dirty="0"/>
              <a:t> place in other classes (?).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Finally, 7 next students with most points (independent of teacher).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Students from other 4</a:t>
            </a:r>
            <a:r>
              <a:rPr lang="en" sz="1200" baseline="30000" dirty="0"/>
              <a:t>th</a:t>
            </a:r>
            <a:r>
              <a:rPr lang="en" sz="1200" dirty="0"/>
              <a:t>, 5</a:t>
            </a:r>
            <a:r>
              <a:rPr lang="en" sz="1200" baseline="30000" dirty="0"/>
              <a:t>th</a:t>
            </a:r>
            <a:r>
              <a:rPr lang="en" sz="1200" dirty="0"/>
              <a:t> grade classes can participate without formal teacher participation (good word-of-mouth).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Winning teacher (1) heading class with winning student.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Runner-up teachers (?).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200" dirty="0"/>
              <a:t>Teachers sign-up via email</a:t>
            </a:r>
          </a:p>
          <a:p>
            <a:pPr lvl="1" indent="-330200">
              <a:spcBef>
                <a:spcPts val="0"/>
              </a:spcBef>
              <a:buSzPts val="1600"/>
              <a:buChar char="-"/>
            </a:pPr>
            <a:r>
              <a:rPr lang="en" sz="1050" dirty="0"/>
              <a:t>info@sfafs.org</a:t>
            </a:r>
            <a:endParaRPr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0B72A-3F5D-43E4-9FE5-D6DE6BA0E450}"/>
              </a:ext>
            </a:extLst>
          </p:cNvPr>
          <p:cNvSpPr/>
          <p:nvPr/>
        </p:nvSpPr>
        <p:spPr>
          <a:xfrm>
            <a:off x="0" y="1564481"/>
            <a:ext cx="9144000" cy="2032787"/>
          </a:xfrm>
          <a:prstGeom prst="rect">
            <a:avLst/>
          </a:prstGeom>
          <a:solidFill>
            <a:srgbClr val="05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Timeline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142047" y="95977"/>
            <a:ext cx="82287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strike="noStrike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Week 1 - Released November 30</a:t>
            </a:r>
            <a:r>
              <a:rPr lang="en" sz="2500" i="1" strike="noStrike" baseline="30000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2500" i="1" strike="noStrike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, 35 points</a:t>
            </a:r>
            <a:endParaRPr sz="25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7678775" y="1142825"/>
            <a:ext cx="1244100" cy="14835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Project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How do craters form?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Stuff: box, rocks, sand, ruler.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142050" y="1142828"/>
            <a:ext cx="1102200" cy="1428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Examples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Secrets in Code 1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6303825" y="1142825"/>
            <a:ext cx="1244100" cy="15462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Project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Energy 1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Stuff: toy car, smooth surface, book or 2, a tape measure, ruler.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1423649" y="1142828"/>
            <a:ext cx="993000" cy="1428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Reading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Earth and Mapping 1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545800" y="1142825"/>
            <a:ext cx="2256600" cy="2375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strike="noStrike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100" i="1" u="sng" strike="noStrike">
                <a:latin typeface="Oswald"/>
                <a:ea typeface="Oswald"/>
                <a:cs typeface="Oswald"/>
                <a:sym typeface="Oswald"/>
              </a:rPr>
              <a:t>Video: Humane Ed: Tour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100" i="1" strike="noStrike">
                <a:latin typeface="Oswald"/>
                <a:ea typeface="Oswald"/>
                <a:cs typeface="Oswald"/>
                <a:sym typeface="Oswald"/>
              </a:rPr>
              <a:t>1. What are they guided by? (3 things in the video)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100" i="1" strike="noStrike">
                <a:latin typeface="Oswald"/>
                <a:ea typeface="Oswald"/>
                <a:cs typeface="Oswald"/>
                <a:sym typeface="Oswald"/>
              </a:rPr>
              <a:t>2. How many adoptions happen? (over 90%)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100" i="1" strike="noStrike">
                <a:latin typeface="Oswald"/>
                <a:ea typeface="Oswald"/>
                <a:cs typeface="Oswald"/>
                <a:sym typeface="Oswald"/>
              </a:rPr>
              <a:t>3. How many pets did they return last year? (over 1000)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100" i="1" strike="noStrike">
                <a:latin typeface="Oswald"/>
                <a:ea typeface="Oswald"/>
                <a:cs typeface="Oswald"/>
                <a:sym typeface="Oswald"/>
              </a:rPr>
              <a:t>4. How many other shelter centers do they have? (3)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100" i="1" strike="noStrike">
                <a:latin typeface="Oswald"/>
                <a:ea typeface="Oswald"/>
                <a:cs typeface="Oswald"/>
                <a:sym typeface="Oswald"/>
              </a:rPr>
              <a:t>5. Can volunteers walk dogs?</a:t>
            </a:r>
            <a:endParaRPr sz="1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4928893" y="1142832"/>
            <a:ext cx="1244100" cy="1112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Energy 1</a:t>
            </a:r>
            <a:br>
              <a:rPr lang="en" sz="15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Stuff: Energy in your house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3247" t="19003" r="27761" b="9385"/>
          <a:stretch/>
        </p:blipFill>
        <p:spPr>
          <a:xfrm>
            <a:off x="7166819" y="3732349"/>
            <a:ext cx="1749661" cy="103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05" y="3863945"/>
            <a:ext cx="1570656" cy="96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9013" y="3797657"/>
            <a:ext cx="1488695" cy="103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0149" y="3760432"/>
            <a:ext cx="1451469" cy="100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4060" y="3773820"/>
            <a:ext cx="1847235" cy="99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1531610" y="744841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strike="noStrike">
                <a:latin typeface="Oswald"/>
                <a:ea typeface="Oswald"/>
                <a:cs typeface="Oswald"/>
                <a:sym typeface="Oswald"/>
              </a:rPr>
              <a:t>2</a:t>
            </a:r>
            <a:endParaRPr sz="2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278395" y="744847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strike="noStrike">
                <a:latin typeface="Oswald"/>
                <a:ea typeface="Oswald"/>
                <a:cs typeface="Oswald"/>
                <a:sym typeface="Oswald"/>
              </a:rPr>
              <a:t>3</a:t>
            </a:r>
            <a:endParaRPr sz="2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5136190" y="744841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6511135" y="744841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strike="noStrike">
                <a:latin typeface="Oswald"/>
                <a:ea typeface="Oswald"/>
                <a:cs typeface="Oswald"/>
                <a:sym typeface="Oswald"/>
              </a:rPr>
              <a:t>10</a:t>
            </a:r>
            <a:endParaRPr sz="2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7886040" y="744841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strike="noStrike">
                <a:latin typeface="Oswald"/>
                <a:ea typeface="Oswald"/>
                <a:cs typeface="Oswald"/>
                <a:sym typeface="Oswald"/>
              </a:rPr>
              <a:t>10</a:t>
            </a:r>
            <a:endParaRPr sz="2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3218695" y="744841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1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98297" y="125582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strike="noStrike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Week 2 - Released December 7</a:t>
            </a:r>
            <a:r>
              <a:rPr lang="en" sz="2500" i="1" strike="noStrike" baseline="30000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2500" i="1" strike="noStrike" dirty="0">
                <a:solidFill>
                  <a:srgbClr val="3399FF"/>
                </a:solidFill>
                <a:latin typeface="Oswald"/>
                <a:ea typeface="Oswald"/>
                <a:cs typeface="Oswald"/>
                <a:sym typeface="Oswald"/>
              </a:rPr>
              <a:t>, 26 points</a:t>
            </a:r>
            <a:endParaRPr sz="25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7194366" y="1244473"/>
            <a:ext cx="1451400" cy="148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strike="noStrike">
                <a:latin typeface="Oswald"/>
                <a:ea typeface="Oswald"/>
                <a:cs typeface="Oswald"/>
                <a:sym typeface="Oswald"/>
              </a:rPr>
              <a:t>Project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u="sng" strike="noStrike">
                <a:latin typeface="Oswald"/>
                <a:ea typeface="Oswald"/>
                <a:cs typeface="Oswald"/>
                <a:sym typeface="Oswald"/>
              </a:rPr>
              <a:t>Video: Math ratios 1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strike="noStrike">
                <a:latin typeface="Oswald"/>
                <a:ea typeface="Oswald"/>
                <a:cs typeface="Oswald"/>
                <a:sym typeface="Oswald"/>
              </a:rPr>
              <a:t>Hummingbird feeder: soda bottle, straw, hammer, nail, glue, wire, string</a:t>
            </a:r>
            <a:endParaRPr sz="13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3628088" y="1244470"/>
            <a:ext cx="1659000" cy="10290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u="sng" strike="noStrike">
                <a:latin typeface="Oswald"/>
                <a:ea typeface="Oswald"/>
                <a:cs typeface="Oswald"/>
                <a:sym typeface="Oswald"/>
              </a:rPr>
              <a:t>Video: How we move 1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Please: One hand in, one hand out (video?)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3622451" y="2330590"/>
            <a:ext cx="1659000" cy="6861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Stuff: What words did we learn?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3623076" y="3073774"/>
            <a:ext cx="1659000" cy="6861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Activity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200" i="1" strike="noStrike">
                <a:latin typeface="Oswald"/>
                <a:ea typeface="Oswald"/>
                <a:cs typeface="Oswald"/>
                <a:sym typeface="Oswald"/>
              </a:rPr>
              <a:t>Stuff: Do that dancing step for 10s.</a:t>
            </a:r>
            <a:endParaRPr sz="1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5571490" y="1244473"/>
            <a:ext cx="1327200" cy="111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strike="noStrike" dirty="0">
                <a:latin typeface="Oswald"/>
                <a:ea typeface="Oswald"/>
                <a:cs typeface="Oswald"/>
                <a:sym typeface="Oswald"/>
              </a:rPr>
              <a:t>Activity</a:t>
            </a:r>
            <a:endParaRPr lang="en" sz="1600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u="sng" strike="noStrike" dirty="0">
                <a:latin typeface="Oswald"/>
                <a:ea typeface="Oswald"/>
                <a:cs typeface="Oswald"/>
                <a:sym typeface="Oswald"/>
              </a:rPr>
              <a:t>Video: Math ratios 1</a:t>
            </a: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strike="noStrike" dirty="0">
                <a:latin typeface="Oswald"/>
                <a:ea typeface="Oswald"/>
                <a:cs typeface="Oswald"/>
                <a:sym typeface="Oswald"/>
              </a:rPr>
              <a:t>Try these ratios (6 examples)</a:t>
            </a:r>
            <a:endParaRPr sz="13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1841873" y="1244470"/>
            <a:ext cx="1515190" cy="20400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strike="noStrike" dirty="0">
                <a:latin typeface="Oswald"/>
                <a:ea typeface="Oswald"/>
                <a:cs typeface="Oswald"/>
                <a:sym typeface="Oswald"/>
              </a:rPr>
              <a:t>Examples</a:t>
            </a: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u="sng" strike="noStrike" dirty="0">
                <a:latin typeface="Oswald"/>
                <a:ea typeface="Oswald"/>
                <a:cs typeface="Oswald"/>
                <a:sym typeface="Oswald"/>
              </a:rPr>
              <a:t>Video: Secrets in Code Ex Morse Code</a:t>
            </a: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strike="noStrike" dirty="0">
                <a:latin typeface="Oswald"/>
                <a:ea typeface="Oswald"/>
                <a:cs typeface="Oswald"/>
                <a:sym typeface="Oswald"/>
              </a:rPr>
              <a:t>“wash your hands now”, robot example, blinking example</a:t>
            </a:r>
            <a:br>
              <a:rPr lang="en" sz="1600" dirty="0">
                <a:latin typeface="Oswald"/>
                <a:ea typeface="Oswald"/>
                <a:cs typeface="Oswald"/>
                <a:sym typeface="Oswald"/>
              </a:rPr>
            </a:br>
            <a:endParaRPr sz="1300" strike="noStrike" dirty="0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351867" y="1244473"/>
            <a:ext cx="1244100" cy="111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strike="noStrike">
                <a:latin typeface="Oswald"/>
                <a:ea typeface="Oswald"/>
                <a:cs typeface="Oswald"/>
                <a:sym typeface="Oswald"/>
              </a:rPr>
              <a:t>Examples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r>
              <a:rPr lang="en" sz="1300" i="1" u="sng" strike="noStrike">
                <a:latin typeface="Oswald"/>
                <a:ea typeface="Oswald"/>
                <a:cs typeface="Oswald"/>
                <a:sym typeface="Oswald"/>
              </a:rPr>
              <a:t>Video: Secrets in Code 2</a:t>
            </a:r>
            <a:endParaRPr sz="13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5717" y="3916181"/>
            <a:ext cx="1113500" cy="103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820" y="3852502"/>
            <a:ext cx="1658822" cy="110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5415" y="3912431"/>
            <a:ext cx="1895563" cy="104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3075" y="3852506"/>
            <a:ext cx="1875644" cy="1164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2184718" y="835412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3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559197" y="822901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3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4037196" y="822898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5820340" y="822898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5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7460721" y="822898"/>
            <a:ext cx="829500" cy="3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 strike="noStrike">
                <a:latin typeface="Oswald"/>
                <a:ea typeface="Oswald"/>
                <a:cs typeface="Oswald"/>
                <a:sym typeface="Oswald"/>
              </a:rPr>
              <a:t>10</a:t>
            </a:r>
            <a:endParaRPr sz="2200" strike="noStrike">
              <a:solidFill>
                <a:srgbClr val="3399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925</Words>
  <Application>Microsoft Office PowerPoint</Application>
  <PresentationFormat>On-screen Show (16:9)</PresentationFormat>
  <Paragraphs>98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Oswald</vt:lpstr>
      <vt:lpstr>Arial</vt:lpstr>
      <vt:lpstr>Source Code Pro</vt:lpstr>
      <vt:lpstr>Modern Writer</vt:lpstr>
      <vt:lpstr>The Santa Fe Alliance for Science  Adopt-a-School </vt:lpstr>
      <vt:lpstr>Vision</vt:lpstr>
      <vt:lpstr>How are students motivated?</vt:lpstr>
      <vt:lpstr>STEM Explorers Pilot:</vt:lpstr>
      <vt:lpstr>Pilot program </vt:lpstr>
      <vt:lpstr>When does it take place?</vt:lpstr>
      <vt:lpstr>Video Timeline</vt:lpstr>
      <vt:lpstr>PowerPoint Presentation</vt:lpstr>
      <vt:lpstr>PowerPoint Presentation</vt:lpstr>
      <vt:lpstr>PowerPoint Presentation</vt:lpstr>
      <vt:lpstr>What do we need from teachers?</vt:lpstr>
      <vt:lpstr>Questions? SFPS Community Resources:  https://tinyurl.com/y2eg725a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Santa Fe Alliance for Science  Adopt-a-School</dc:title>
  <dc:creator>Andres V</dc:creator>
  <cp:lastModifiedBy>Andres V</cp:lastModifiedBy>
  <cp:revision>23</cp:revision>
  <dcterms:modified xsi:type="dcterms:W3CDTF">2020-11-13T19:13:25Z</dcterms:modified>
</cp:coreProperties>
</file>